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Pacifico"/>
      <p:regular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2" roundtripDataSignature="AMtx7mhMUs1Kn1KQnAVZ/rOL4Kjhr1Ah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Pacific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2112561c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2112561c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2112561c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2112561c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2112561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2112561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2112561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2112561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2112561c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2112561c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3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3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3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3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3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3" name="Google Shape;123;p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3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3" name="Google Shape;143;p3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3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53" name="Google Shape;153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3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3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65" name="Google Shape;165;p3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3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3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0" name="Google Shape;19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1" name="Google Shape;191;p3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3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3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3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8" name="Google Shape;218;p3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2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2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" name="Google Shape;3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Google Shape;45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51" name="Google Shape;51;p2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52" name="Google Shape;5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2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" name="Google Shape;55;p2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0" name="Google Shape;60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2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2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9" name="Google Shape;79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2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28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83" name="Google Shape;83;p2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29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4" name="Google Shape;94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30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6" name="Google Shape;106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7" name="Google Shape;117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Relationship Id="rId4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seaborn.pydata.org/examples/index.html" TargetMode="External"/><Relationship Id="rId10" Type="http://schemas.openxmlformats.org/officeDocument/2006/relationships/hyperlink" Target="https://iimskills.com/can-data-analytics-be-self-taught/" TargetMode="External"/><Relationship Id="rId12" Type="http://schemas.openxmlformats.org/officeDocument/2006/relationships/hyperlink" Target="https://www.tensorflow.org/?hl=fr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atascientest.com/formation-data-scientist-belgique" TargetMode="External"/><Relationship Id="rId4" Type="http://schemas.openxmlformats.org/officeDocument/2006/relationships/hyperlink" Target="https://www.unamur.be/etudes/master/catalogue/data-science" TargetMode="External"/><Relationship Id="rId9" Type="http://schemas.openxmlformats.org/officeDocument/2006/relationships/hyperlink" Target="https://www.data-bird.co/blog/metiers-data#:~:text=C'est%20pourquoi%20les%20sp%C3%A9cialistes,sans%20r%C3%A9ponse%20(selon%20QuantHub)" TargetMode="External"/><Relationship Id="rId5" Type="http://schemas.openxmlformats.org/officeDocument/2006/relationships/hyperlink" Target="https://www.michaelpage.fr/advice/metiers/systemes-dinformation/fiche-m%C3%A9tier-data-scientist" TargetMode="External"/><Relationship Id="rId6" Type="http://schemas.openxmlformats.org/officeDocument/2006/relationships/hyperlink" Target="https://languages.oup.com/google-dictionary-en/" TargetMode="External"/><Relationship Id="rId7" Type="http://schemas.openxmlformats.org/officeDocument/2006/relationships/hyperlink" Target="https://www.glassdoor.com/Salaries/belgium-data-scientist-salary-SRCH_IL.0,7_IN25_KO8,22.htm" TargetMode="External"/><Relationship Id="rId8" Type="http://schemas.openxmlformats.org/officeDocument/2006/relationships/hyperlink" Target="https://www.payscale.com/research/BE/Job=Data_Scientist/Salar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>
            <p:ph type="ctrTitle"/>
          </p:nvPr>
        </p:nvSpPr>
        <p:spPr>
          <a:xfrm>
            <a:off x="3678075" y="172305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Data Scientist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1"/>
          <p:cNvSpPr txBox="1"/>
          <p:nvPr>
            <p:ph idx="1" type="subTitle"/>
          </p:nvPr>
        </p:nvSpPr>
        <p:spPr>
          <a:xfrm>
            <a:off x="5129325" y="39158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fr"/>
              <a:t>Henri, Laurent, Pietro, Ibrahim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2112561cf_4_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latin typeface="Open Sans"/>
                <a:ea typeface="Open Sans"/>
                <a:cs typeface="Open Sans"/>
                <a:sym typeface="Open Sans"/>
              </a:rPr>
              <a:t>Apprendre seul? Est-ce possible?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latin typeface="Open Sans"/>
                <a:ea typeface="Open Sans"/>
                <a:cs typeface="Open Sans"/>
                <a:sym typeface="Open Sans"/>
              </a:rPr>
              <a:t>BIEN sûûûûûûûûR !!!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g1f2112561cf_4_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Livres : 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b="1" lang="fr" sz="1200">
                <a:highlight>
                  <a:schemeClr val="dk1"/>
                </a:highlight>
                <a:latin typeface="Open Sans"/>
                <a:ea typeface="Open Sans"/>
                <a:cs typeface="Open Sans"/>
                <a:sym typeface="Open Sans"/>
              </a:rPr>
              <a:t>Data Analytics Made Accessible by Anil Maheshwari</a:t>
            </a:r>
            <a:endParaRPr b="1" sz="1200">
              <a:highlight>
                <a:schemeClr val="dk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Numsense! Data Science for the Layman: No Math Added by Annalyn Ng and Kenneth Soo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Data Science for Business: What You Need to Know about Data Mining and Data-Analytic Thinking by Foster Provost and Tom Fawcett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Formation en ligne : 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90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DataCamp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Brilliant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Codefinity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00" name="Google Shape;300;g1f2112561cf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875" y="839973"/>
            <a:ext cx="1994375" cy="12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f2112561cf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650" y="3358550"/>
            <a:ext cx="1994375" cy="149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2112561cf_0_25"/>
          <p:cNvSpPr txBox="1"/>
          <p:nvPr>
            <p:ph idx="1" type="body"/>
          </p:nvPr>
        </p:nvSpPr>
        <p:spPr>
          <a:xfrm>
            <a:off x="1742225" y="748325"/>
            <a:ext cx="6662100" cy="25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0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fr" sz="40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Parlons salaire</a:t>
            </a:r>
            <a:endParaRPr b="1" sz="40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" name="Google Shape;307;g1f2112561cf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50" y="1927900"/>
            <a:ext cx="2896825" cy="26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"/>
          <p:cNvSpPr txBox="1"/>
          <p:nvPr>
            <p:ph type="title"/>
          </p:nvPr>
        </p:nvSpPr>
        <p:spPr>
          <a:xfrm>
            <a:off x="1374850" y="370150"/>
            <a:ext cx="56097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b="1" lang="fr" u="sng"/>
              <a:t>Salaire pour un junior?</a:t>
            </a:r>
            <a:endParaRPr b="1" u="sng"/>
          </a:p>
        </p:txBody>
      </p:sp>
      <p:sp>
        <p:nvSpPr>
          <p:cNvPr id="313" name="Google Shape;313;p7"/>
          <p:cNvSpPr txBox="1"/>
          <p:nvPr>
            <p:ph idx="1" type="body"/>
          </p:nvPr>
        </p:nvSpPr>
        <p:spPr>
          <a:xfrm>
            <a:off x="1020350" y="1721450"/>
            <a:ext cx="6731100" cy="29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➔"/>
            </a:pPr>
            <a:r>
              <a:rPr b="1" lang="f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Reste un domaine en demande avec peu de professionnels qualifiés. 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➔"/>
            </a:pPr>
            <a:r>
              <a:rPr b="1" lang="f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 salaire des data scientists juniors, influencé par la localisation, la taille de l'entreprise et l'expérience, est généralement compétitif. 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➔"/>
            </a:pPr>
            <a:r>
              <a:rPr b="1" lang="f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Ils peuvent s'attendre à gagner entre  60 000 $ et 100 000 $ par an aux Etats-Unis contre 44,97</a:t>
            </a:r>
            <a:r>
              <a:rPr b="1" lang="f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2€ en moyenne en Belgique en 2024.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442889_edtied2.jpg" id="314" name="Google Shape;314;p7"/>
          <p:cNvPicPr preferRelativeResize="0"/>
          <p:nvPr/>
        </p:nvPicPr>
        <p:blipFill rotWithShape="1">
          <a:blip r:embed="rId3">
            <a:alphaModFix/>
          </a:blip>
          <a:srcRect b="12949" l="40834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2112561cf_0_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Sources : </a:t>
            </a:r>
            <a:endParaRPr b="1" u="sng"/>
          </a:p>
        </p:txBody>
      </p:sp>
      <p:sp>
        <p:nvSpPr>
          <p:cNvPr id="320" name="Google Shape;320;g1f2112561cf_0_6"/>
          <p:cNvSpPr txBox="1"/>
          <p:nvPr>
            <p:ph idx="1" type="body"/>
          </p:nvPr>
        </p:nvSpPr>
        <p:spPr>
          <a:xfrm>
            <a:off x="1297500" y="970700"/>
            <a:ext cx="7038900" cy="3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Internet : </a:t>
            </a:r>
            <a:endParaRPr b="1" u="sng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fr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https://datascientest.com/formation-data-scientist-belgique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fr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https://www.unamur.be/etudes/master/catalogue/data-science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fr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https://www.michaelpage.fr/advice/metiers/systemes-dinformation/fiche-m%C3%A9tier-data-scientist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fr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https://languages.oup.com/google-dictionary-en/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fr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https://www.glassdoor.com/Salaries/belgium-data-scientist-salary-SRCH_IL.0,7_IN25_KO8,22.htm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fr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https://www.payscale.com/research/BE/Job=Data_Scientist/Salary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fr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https://www.data-bird.co/blog/metiers-data#:~:text=C'est%20pourquoi%20les%20sp%C3%A9cialistes,sans%20r%C3%A9ponse%20(selon%20QuantHub)</a:t>
            </a:r>
            <a:r>
              <a:rPr lang="fr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fr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0"/>
              </a:rPr>
              <a:t>https://iimskills.com/can-data-analytics-be-self-taught/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fr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1"/>
              </a:rPr>
              <a:t>https://seaborn.pydata.org/examples/index.html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rPr lang="fr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2"/>
              </a:rPr>
              <a:t>https://www.tensorflow.org/?hl=fr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-"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>
                <a:latin typeface="Pacifico"/>
                <a:ea typeface="Pacifico"/>
                <a:cs typeface="Pacifico"/>
                <a:sym typeface="Pacifico"/>
              </a:rPr>
              <a:t>EUUUUHHHHH !</a:t>
            </a:r>
            <a:r>
              <a:rPr lang="fr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4900">
                <a:latin typeface="Pacifico"/>
                <a:ea typeface="Pacifico"/>
                <a:cs typeface="Pacifico"/>
                <a:sym typeface="Pacifico"/>
              </a:rPr>
              <a:t>Pardon </a:t>
            </a:r>
            <a:endParaRPr sz="49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/>
          </a:p>
        </p:txBody>
      </p:sp>
      <p:grpSp>
        <p:nvGrpSpPr>
          <p:cNvPr id="235" name="Google Shape;235;p12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236" name="Google Shape;236;p1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4" name="Google Shape;244;p12"/>
          <p:cNvPicPr preferRelativeResize="0"/>
          <p:nvPr/>
        </p:nvPicPr>
        <p:blipFill rotWithShape="1">
          <a:blip r:embed="rId3">
            <a:alphaModFix/>
          </a:blip>
          <a:srcRect b="0" l="4898" r="4889" t="0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fr" u="sng">
                <a:latin typeface="Open Sans"/>
                <a:ea typeface="Open Sans"/>
                <a:cs typeface="Open Sans"/>
                <a:sym typeface="Open Sans"/>
              </a:rPr>
              <a:t>Définition </a:t>
            </a:r>
            <a:r>
              <a:rPr b="1" lang="fr" u="sng">
                <a:solidFill>
                  <a:srgbClr val="202124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 b="1" u="sng">
              <a:solidFill>
                <a:srgbClr val="2021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1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15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050">
              <a:solidFill>
                <a:srgbClr val="202124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"/>
          <p:cNvSpPr txBox="1"/>
          <p:nvPr/>
        </p:nvSpPr>
        <p:spPr>
          <a:xfrm>
            <a:off x="1165100" y="2094600"/>
            <a:ext cx="67164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5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 data scientist est un professionnel spécialisé dans l'analyse et l'interprétation de données informatiques complexes pour en tirer des informations significatives </a:t>
            </a:r>
            <a:endParaRPr b="1" sz="145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fr" u="sng">
                <a:latin typeface="Open Sans"/>
                <a:ea typeface="Open Sans"/>
                <a:cs typeface="Open Sans"/>
                <a:sym typeface="Open Sans"/>
              </a:rPr>
              <a:t>Qualité - Data Scientist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"/>
          <p:cNvSpPr txBox="1"/>
          <p:nvPr>
            <p:ph idx="1" type="body"/>
          </p:nvPr>
        </p:nvSpPr>
        <p:spPr>
          <a:xfrm>
            <a:off x="1123450" y="1106025"/>
            <a:ext cx="6477300" cy="3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Programmation (Python, R, SQL)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Statistiques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Mathématiques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Pensée analytique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Curiosité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Créativité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Communication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Gestion de projet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Adaptabilité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Éthique professionnelle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Google Shape;258;p3"/>
          <p:cNvPicPr preferRelativeResize="0"/>
          <p:nvPr/>
        </p:nvPicPr>
        <p:blipFill rotWithShape="1">
          <a:blip r:embed="rId3">
            <a:alphaModFix/>
          </a:blip>
          <a:srcRect b="-6309" l="0" r="0" t="6310"/>
          <a:stretch/>
        </p:blipFill>
        <p:spPr>
          <a:xfrm>
            <a:off x="6354400" y="2694650"/>
            <a:ext cx="1982000" cy="19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"/>
          <p:cNvSpPr txBox="1"/>
          <p:nvPr>
            <p:ph type="title"/>
          </p:nvPr>
        </p:nvSpPr>
        <p:spPr>
          <a:xfrm>
            <a:off x="1052550" y="371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fr" u="sng">
                <a:latin typeface="Open Sans"/>
                <a:ea typeface="Open Sans"/>
                <a:cs typeface="Open Sans"/>
                <a:sym typeface="Open Sans"/>
              </a:rPr>
              <a:t>Langage - outils à maîtriser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4"/>
          <p:cNvSpPr txBox="1"/>
          <p:nvPr>
            <p:ph idx="1" type="body"/>
          </p:nvPr>
        </p:nvSpPr>
        <p:spPr>
          <a:xfrm>
            <a:off x="1173875" y="1210375"/>
            <a:ext cx="6462900" cy="4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Open Sans"/>
              <a:buAutoNum type="arabicPeriod"/>
            </a:pPr>
            <a:r>
              <a:rPr b="1" lang="fr" sz="12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Langages de programmation : </a:t>
            </a:r>
            <a:endParaRPr b="1" sz="12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-"/>
            </a:pPr>
            <a:r>
              <a:rPr b="1" lang="f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b="1" lang="f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R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Open Sans"/>
              <a:buAutoNum type="arabicPeriod"/>
            </a:pPr>
            <a:r>
              <a:rPr b="1" lang="fr" sz="12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Bases de données et langages de requête : </a:t>
            </a:r>
            <a:endParaRPr b="1" sz="12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-"/>
            </a:pPr>
            <a:r>
              <a:rPr b="1" lang="f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SQL =&gt; Base de données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Open Sans"/>
              <a:buAutoNum type="arabicPeriod"/>
            </a:pPr>
            <a:r>
              <a:rPr b="1" lang="fr" sz="12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Visualisation des données : </a:t>
            </a:r>
            <a:endParaRPr b="1" sz="12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-"/>
            </a:pPr>
            <a:r>
              <a:rPr b="1" lang="f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Matplotlib, Seaborn, ggplot2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Open Sans"/>
              <a:buAutoNum type="arabicPeriod"/>
            </a:pPr>
            <a:r>
              <a:rPr b="1" lang="fr" sz="12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Apprentissage automatique et analyse des données : 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-"/>
            </a:pPr>
            <a:r>
              <a:rPr b="1" lang="fr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Scikit-learn, Tensor Flow, Keras, Pytorch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5" name="Google Shape;26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100" y="1855647"/>
            <a:ext cx="3591450" cy="17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/>
          <p:nvPr>
            <p:ph type="title"/>
          </p:nvPr>
        </p:nvSpPr>
        <p:spPr>
          <a:xfrm>
            <a:off x="1297500" y="393750"/>
            <a:ext cx="6274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fr" u="sng">
                <a:latin typeface="Open Sans"/>
                <a:ea typeface="Open Sans"/>
                <a:cs typeface="Open Sans"/>
                <a:sym typeface="Open Sans"/>
              </a:rPr>
              <a:t>Langage - Outils à maîtriser / suite 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6"/>
          <p:cNvSpPr txBox="1"/>
          <p:nvPr>
            <p:ph idx="1" type="body"/>
          </p:nvPr>
        </p:nvSpPr>
        <p:spPr>
          <a:xfrm>
            <a:off x="1297500" y="1154250"/>
            <a:ext cx="6216600" cy="3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5.  </a:t>
            </a:r>
            <a:r>
              <a:rPr b="1" lang="fr" sz="12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Outils pour le Big Data : </a:t>
            </a:r>
            <a:endParaRPr b="1" sz="12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Apache Spark, Hadoop, Apache Hive</a:t>
            </a:r>
            <a:endParaRPr b="1"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6.  Contrôle de version :</a:t>
            </a:r>
            <a:endParaRPr b="1" sz="12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Open Sans"/>
              <a:buChar char="-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Git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7. Manipulation et analyse des données : </a:t>
            </a:r>
            <a:endParaRPr b="1" sz="12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Pandas</a:t>
            </a:r>
            <a:r>
              <a:rPr b="1" lang="fr" sz="1200"/>
              <a:t>, NumPy</a:t>
            </a:r>
            <a:endParaRPr b="1" sz="1200"/>
          </a:p>
        </p:txBody>
      </p:sp>
      <p:pic>
        <p:nvPicPr>
          <p:cNvPr descr="offset_comp_267026.jpg" id="272" name="Google Shape;272;p6"/>
          <p:cNvPicPr preferRelativeResize="0"/>
          <p:nvPr/>
        </p:nvPicPr>
        <p:blipFill rotWithShape="1">
          <a:blip r:embed="rId3">
            <a:alphaModFix/>
          </a:blip>
          <a:srcRect b="-6207" l="39740" r="17180" t="41469"/>
          <a:stretch/>
        </p:blipFill>
        <p:spPr>
          <a:xfrm rot="-5400000">
            <a:off x="6713197" y="1411555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3" name="Google Shape;273;p6"/>
          <p:cNvPicPr preferRelativeResize="0"/>
          <p:nvPr/>
        </p:nvPicPr>
        <p:blipFill rotWithShape="1">
          <a:blip r:embed="rId4">
            <a:alphaModFix/>
          </a:blip>
          <a:srcRect b="-10133" l="28498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4" name="Google Shape;274;p6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579386" y="109306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5" name="Google Shape;275;p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1f2112561c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25" y="990025"/>
            <a:ext cx="8316452" cy="313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2112561cf_0_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>
                <a:latin typeface="Open Sans"/>
                <a:ea typeface="Open Sans"/>
                <a:cs typeface="Open Sans"/>
                <a:sym typeface="Open Sans"/>
              </a:rPr>
              <a:t>C’est fait pour moi si ….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g1f2112561cf_0_18"/>
          <p:cNvSpPr txBox="1"/>
          <p:nvPr>
            <p:ph idx="1" type="body"/>
          </p:nvPr>
        </p:nvSpPr>
        <p:spPr>
          <a:xfrm>
            <a:off x="1438400" y="1673225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➢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J’ai bon esprit de synthèse 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➢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J’aime les chiffres 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➢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Je veux faire un métier d’analyse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➢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Je suis rigoureux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➢"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Je sais convaincre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7" name="Google Shape;287;g1f2112561cf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800" y="2571747"/>
            <a:ext cx="3403200" cy="227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"/>
          <p:cNvSpPr txBox="1"/>
          <p:nvPr>
            <p:ph type="title"/>
          </p:nvPr>
        </p:nvSpPr>
        <p:spPr>
          <a:xfrm>
            <a:off x="1508950" y="6534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fr" u="sng">
                <a:latin typeface="Open Sans"/>
                <a:ea typeface="Open Sans"/>
                <a:cs typeface="Open Sans"/>
                <a:sym typeface="Open Sans"/>
              </a:rPr>
              <a:t>Formation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5"/>
          <p:cNvSpPr txBox="1"/>
          <p:nvPr>
            <p:ph idx="1" type="body"/>
          </p:nvPr>
        </p:nvSpPr>
        <p:spPr>
          <a:xfrm>
            <a:off x="3240175" y="1684975"/>
            <a:ext cx="53664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fr" u="sng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Durée - dépend de ton point de départ !</a:t>
            </a:r>
            <a:endParaRPr b="1" u="sng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Bootcamp </a:t>
            </a: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=&gt; 9 semaines à 10 mois (booster ta carrière) 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Études</a:t>
            </a: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 universitaires : 3 à 5 ans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fr" sz="1200">
                <a:latin typeface="Open Sans"/>
                <a:ea typeface="Open Sans"/>
                <a:cs typeface="Open Sans"/>
                <a:sym typeface="Open Sans"/>
              </a:rPr>
              <a:t>Meilleur accompagnement et suivi dans les études supérieurs + 2 ans master ( pédagogie) 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br>
              <a:rPr lang="fr"/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